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634" y="-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6C682-A78E-4CF4-BE83-68A96421170C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3C23-21E8-4DF9-83CB-6FC3D44661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Steps to prepare </a:t>
            </a:r>
            <a:r>
              <a:rPr lang="en-U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vector</a:t>
            </a:r>
            <a:endParaRPr lang="en-U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04800" y="1595735"/>
            <a:ext cx="2057400" cy="461665"/>
            <a:chOff x="304800" y="1595735"/>
            <a:chExt cx="2057400" cy="461665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1595735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12-16 hour overnight culture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4800" y="2281535"/>
            <a:ext cx="2057400" cy="1200329"/>
            <a:chOff x="304800" y="2281535"/>
            <a:chExt cx="2057400" cy="1200329"/>
          </a:xfrm>
        </p:grpSpPr>
        <p:sp>
          <p:nvSpPr>
            <p:cNvPr id="13" name="TextBox 12"/>
            <p:cNvSpPr txBox="1"/>
            <p:nvPr/>
          </p:nvSpPr>
          <p:spPr>
            <a:xfrm>
              <a:off x="304800" y="22815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2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5800" y="2281535"/>
              <a:ext cx="1676400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Minipreps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(day immediately following O/N)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spin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4800" y="3632537"/>
            <a:ext cx="2057400" cy="1015663"/>
            <a:chOff x="304800" y="3632537"/>
            <a:chExt cx="2057400" cy="1015663"/>
          </a:xfrm>
        </p:grpSpPr>
        <p:sp>
          <p:nvSpPr>
            <p:cNvPr id="14" name="TextBox 13"/>
            <p:cNvSpPr txBox="1"/>
            <p:nvPr/>
          </p:nvSpPr>
          <p:spPr>
            <a:xfrm>
              <a:off x="304800" y="36325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3632537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Large-scale restriction enzyme digest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(Preferably same day as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minipreps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)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" y="4787205"/>
            <a:ext cx="2057400" cy="1384995"/>
            <a:chOff x="304800" y="4787205"/>
            <a:chExt cx="2057400" cy="1384995"/>
          </a:xfrm>
        </p:grpSpPr>
        <p:sp>
          <p:nvSpPr>
            <p:cNvPr id="15" name="TextBox 14"/>
            <p:cNvSpPr txBox="1"/>
            <p:nvPr/>
          </p:nvSpPr>
          <p:spPr>
            <a:xfrm>
              <a:off x="304800" y="478720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4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5800" y="4787205"/>
              <a:ext cx="1676400" cy="13849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Large-well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electrophoresis, ensure bands are expected sizes, cut out correct band from gel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4800" y="6375737"/>
            <a:ext cx="2057400" cy="1015663"/>
            <a:chOff x="304800" y="6375737"/>
            <a:chExt cx="2057400" cy="1015663"/>
          </a:xfrm>
        </p:grpSpPr>
        <p:sp>
          <p:nvSpPr>
            <p:cNvPr id="16" name="TextBox 15"/>
            <p:cNvSpPr txBox="1"/>
            <p:nvPr/>
          </p:nvSpPr>
          <p:spPr>
            <a:xfrm>
              <a:off x="304800" y="63757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5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5800" y="6375737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DNA extraction from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endPara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Qiaquick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extraction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4800" y="7583269"/>
            <a:ext cx="2057400" cy="646331"/>
            <a:chOff x="304800" y="7583269"/>
            <a:chExt cx="2057400" cy="646331"/>
          </a:xfrm>
        </p:grpSpPr>
        <p:sp>
          <p:nvSpPr>
            <p:cNvPr id="17" name="TextBox 16"/>
            <p:cNvSpPr txBox="1"/>
            <p:nvPr/>
          </p:nvSpPr>
          <p:spPr>
            <a:xfrm>
              <a:off x="304800" y="7583269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6.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5800" y="7583269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CIP (calf intestinal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phosphatase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) digestion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04800" y="8389203"/>
            <a:ext cx="2057400" cy="830997"/>
            <a:chOff x="304800" y="8389203"/>
            <a:chExt cx="2057400" cy="830997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7.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5800" y="8389203"/>
              <a:ext cx="1676400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DNA precipitation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(with phenol chloroform, etc)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048000" y="1600200"/>
            <a:ext cx="4495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Overnight culture may be started from a frozen cell stock, or colony from agar plate</a:t>
            </a: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Start several 5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cultures to make sure there is enough material at the final step (5 or more)</a:t>
            </a:r>
            <a:endParaRPr lang="en-U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48000" y="3664803"/>
            <a:ext cx="4495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After measuring the DNA concentration to ensure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minipreps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were all successful, combine all the DNA into one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microcentrifuge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tube for the digest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48000" y="4916269"/>
            <a:ext cx="4495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 pET28b GroES7, the larger band will be at 7500 base pairs</a:t>
            </a: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digest will remove one subunit at 300 base pairs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95600" y="8421469"/>
            <a:ext cx="4495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DNA precipitation procedure takes 2 days</a:t>
            </a:r>
          </a:p>
          <a:p>
            <a:pPr algn="ctr"/>
            <a:endParaRPr lang="en-U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Afterwards, DNA is ready for ligation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Steps to prepare </a:t>
            </a:r>
            <a:r>
              <a:rPr lang="en-U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insert</a:t>
            </a:r>
          </a:p>
        </p:txBody>
      </p:sp>
      <p:grpSp>
        <p:nvGrpSpPr>
          <p:cNvPr id="2" name="Group 18"/>
          <p:cNvGrpSpPr/>
          <p:nvPr/>
        </p:nvGrpSpPr>
        <p:grpSpPr>
          <a:xfrm>
            <a:off x="304800" y="1595735"/>
            <a:ext cx="2057400" cy="276999"/>
            <a:chOff x="304800" y="1595735"/>
            <a:chExt cx="2057400" cy="276999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1595735"/>
              <a:ext cx="1676400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PCR amplification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3" name="Group 19"/>
          <p:cNvGrpSpPr/>
          <p:nvPr/>
        </p:nvGrpSpPr>
        <p:grpSpPr>
          <a:xfrm>
            <a:off x="304800" y="2057400"/>
            <a:ext cx="2057400" cy="646331"/>
            <a:chOff x="304800" y="2281535"/>
            <a:chExt cx="2057400" cy="646331"/>
          </a:xfrm>
        </p:grpSpPr>
        <p:sp>
          <p:nvSpPr>
            <p:cNvPr id="13" name="TextBox 12"/>
            <p:cNvSpPr txBox="1"/>
            <p:nvPr/>
          </p:nvSpPr>
          <p:spPr>
            <a:xfrm>
              <a:off x="304800" y="22815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2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5800" y="2281535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gel, confirm product is correct size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9" name="Group 20"/>
          <p:cNvGrpSpPr/>
          <p:nvPr/>
        </p:nvGrpSpPr>
        <p:grpSpPr>
          <a:xfrm>
            <a:off x="304800" y="2971800"/>
            <a:ext cx="2057400" cy="646331"/>
            <a:chOff x="304800" y="3632537"/>
            <a:chExt cx="2057400" cy="646331"/>
          </a:xfrm>
        </p:grpSpPr>
        <p:sp>
          <p:nvSpPr>
            <p:cNvPr id="14" name="TextBox 13"/>
            <p:cNvSpPr txBox="1"/>
            <p:nvPr/>
          </p:nvSpPr>
          <p:spPr>
            <a:xfrm>
              <a:off x="304800" y="36325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3632537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TOPO reaction, use 3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uL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of PCR product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0" name="Group 21"/>
          <p:cNvGrpSpPr/>
          <p:nvPr/>
        </p:nvGrpSpPr>
        <p:grpSpPr>
          <a:xfrm>
            <a:off x="304800" y="3826133"/>
            <a:ext cx="2057400" cy="1569660"/>
            <a:chOff x="304800" y="4787205"/>
            <a:chExt cx="2057400" cy="1569660"/>
          </a:xfrm>
        </p:grpSpPr>
        <p:sp>
          <p:nvSpPr>
            <p:cNvPr id="15" name="TextBox 14"/>
            <p:cNvSpPr txBox="1"/>
            <p:nvPr/>
          </p:nvSpPr>
          <p:spPr>
            <a:xfrm>
              <a:off x="304800" y="478720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4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5800" y="4787205"/>
              <a:ext cx="1676400" cy="15696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Transformation into super-competent cells, plate onto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spectinomycin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agar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prefarably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same day as TOPO reaction)</a:t>
              </a:r>
            </a:p>
          </p:txBody>
        </p:sp>
      </p:grpSp>
      <p:grpSp>
        <p:nvGrpSpPr>
          <p:cNvPr id="21" name="Group 22"/>
          <p:cNvGrpSpPr/>
          <p:nvPr/>
        </p:nvGrpSpPr>
        <p:grpSpPr>
          <a:xfrm>
            <a:off x="304800" y="5574268"/>
            <a:ext cx="2057400" cy="461665"/>
            <a:chOff x="304800" y="6375737"/>
            <a:chExt cx="2057400" cy="461665"/>
          </a:xfrm>
        </p:grpSpPr>
        <p:sp>
          <p:nvSpPr>
            <p:cNvPr id="16" name="TextBox 15"/>
            <p:cNvSpPr txBox="1"/>
            <p:nvPr/>
          </p:nvSpPr>
          <p:spPr>
            <a:xfrm>
              <a:off x="304800" y="63757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5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5800" y="6375737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12-16 hour overnight cultures</a:t>
              </a:r>
            </a:p>
          </p:txBody>
        </p:sp>
      </p:grpSp>
      <p:grpSp>
        <p:nvGrpSpPr>
          <p:cNvPr id="22" name="Group 23"/>
          <p:cNvGrpSpPr/>
          <p:nvPr/>
        </p:nvGrpSpPr>
        <p:grpSpPr>
          <a:xfrm>
            <a:off x="304800" y="6264533"/>
            <a:ext cx="2057400" cy="1384995"/>
            <a:chOff x="304800" y="6324600"/>
            <a:chExt cx="2057400" cy="1384995"/>
          </a:xfrm>
        </p:grpSpPr>
        <p:sp>
          <p:nvSpPr>
            <p:cNvPr id="17" name="TextBox 16"/>
            <p:cNvSpPr txBox="1"/>
            <p:nvPr/>
          </p:nvSpPr>
          <p:spPr>
            <a:xfrm>
              <a:off x="304800" y="6324600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6.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5800" y="6324600"/>
              <a:ext cx="1676400" cy="13849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Minipreps</a:t>
              </a:r>
              <a:endPara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(day immediately following O/N)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spin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</a:p>
            <a:p>
              <a:pPr algn="ctr"/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3" name="Group 24"/>
          <p:cNvGrpSpPr/>
          <p:nvPr/>
        </p:nvGrpSpPr>
        <p:grpSpPr>
          <a:xfrm>
            <a:off x="304800" y="7864733"/>
            <a:ext cx="2057400" cy="461665"/>
            <a:chOff x="304800" y="8389203"/>
            <a:chExt cx="2057400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7.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5800" y="8389203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Test digests of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DNAs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048000" y="1600200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 GroES7 cloning, use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GroES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single as the template DNA for PCR, product should be 300 base pairs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971800" y="5654933"/>
            <a:ext cx="44958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Start 4-6 cultures from agar 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71800" y="7864733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Use 1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DNA if concentration is over 200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ng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otherwise use 3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DNA, final reaction volume 10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endParaRPr lang="en-U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35" name="Group 24"/>
          <p:cNvGrpSpPr/>
          <p:nvPr/>
        </p:nvGrpSpPr>
        <p:grpSpPr>
          <a:xfrm>
            <a:off x="304800" y="8622268"/>
            <a:ext cx="2057400" cy="830997"/>
            <a:chOff x="304800" y="8389203"/>
            <a:chExt cx="2057400" cy="830997"/>
          </a:xfrm>
        </p:grpSpPr>
        <p:sp>
          <p:nvSpPr>
            <p:cNvPr id="36" name="TextBox 35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8.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85800" y="8389203"/>
              <a:ext cx="1676400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of test digests, confirm bands are correct size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971800" y="8458200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Add 2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6X DNA loading dye to each sample, load all 12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onto gel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971800" y="8996065"/>
            <a:ext cx="4495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TOPO vector is 2.8 kb</a:t>
            </a: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TOPO vector is cut in half by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XhoI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enzyme, makes one strong band at 1.4 kb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Steps to prepare </a:t>
            </a:r>
            <a:r>
              <a:rPr lang="en-U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insert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continued</a:t>
            </a:r>
            <a:endParaRPr lang="en-US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" name="Group 18"/>
          <p:cNvGrpSpPr/>
          <p:nvPr/>
        </p:nvGrpSpPr>
        <p:grpSpPr>
          <a:xfrm>
            <a:off x="304800" y="1595735"/>
            <a:ext cx="2057400" cy="646331"/>
            <a:chOff x="304800" y="1595735"/>
            <a:chExt cx="2057400" cy="646331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9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1595735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Large-scale digest of one correct clone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2400" y="2401669"/>
            <a:ext cx="2209800" cy="1384995"/>
            <a:chOff x="152400" y="2401669"/>
            <a:chExt cx="2209800" cy="1384995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2401669"/>
              <a:ext cx="6096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10.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5800" y="2401669"/>
              <a:ext cx="1676400" cy="13849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Large-well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electrophoresis, ensure bands are expected sizes, cut out correct band from gel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52400" y="4025205"/>
            <a:ext cx="2209800" cy="1015663"/>
            <a:chOff x="152400" y="2401669"/>
            <a:chExt cx="2209800" cy="1015663"/>
          </a:xfrm>
        </p:grpSpPr>
        <p:sp>
          <p:nvSpPr>
            <p:cNvPr id="35" name="TextBox 34"/>
            <p:cNvSpPr txBox="1"/>
            <p:nvPr/>
          </p:nvSpPr>
          <p:spPr>
            <a:xfrm>
              <a:off x="152400" y="2401669"/>
              <a:ext cx="6096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10.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85800" y="2401669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DNA extraction from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endPara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Qiaquick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extraction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895600" y="4114800"/>
            <a:ext cx="44958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DNA is ready for ligation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Ligation</a:t>
            </a:r>
            <a:endParaRPr lang="en-US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" name="Group 18"/>
          <p:cNvGrpSpPr/>
          <p:nvPr/>
        </p:nvGrpSpPr>
        <p:grpSpPr>
          <a:xfrm>
            <a:off x="304800" y="1595735"/>
            <a:ext cx="2057400" cy="1015663"/>
            <a:chOff x="304800" y="1595735"/>
            <a:chExt cx="2057400" cy="1015663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1595735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Set up ligation reactions, let incubate at room temperature 8+ hours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4" name="Group 18"/>
          <p:cNvGrpSpPr/>
          <p:nvPr/>
        </p:nvGrpSpPr>
        <p:grpSpPr>
          <a:xfrm>
            <a:off x="304800" y="2819400"/>
            <a:ext cx="2057400" cy="1015663"/>
            <a:chOff x="304800" y="1595735"/>
            <a:chExt cx="2057400" cy="1015663"/>
          </a:xfrm>
        </p:grpSpPr>
        <p:sp>
          <p:nvSpPr>
            <p:cNvPr id="15" name="TextBox 14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2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85800" y="1595735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Transform 5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uL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of each ligation reaction into super-competent cells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7" name="Group 18"/>
          <p:cNvGrpSpPr/>
          <p:nvPr/>
        </p:nvGrpSpPr>
        <p:grpSpPr>
          <a:xfrm>
            <a:off x="304800" y="4045803"/>
            <a:ext cx="2057400" cy="830997"/>
            <a:chOff x="304800" y="1780401"/>
            <a:chExt cx="2057400" cy="830997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1800999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3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5800" y="1780401"/>
              <a:ext cx="1676400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Select 2-6 colonies from each plate, set up 12-16 hour overnight cultures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0" name="Group 18"/>
          <p:cNvGrpSpPr/>
          <p:nvPr/>
        </p:nvGrpSpPr>
        <p:grpSpPr>
          <a:xfrm>
            <a:off x="304800" y="5124271"/>
            <a:ext cx="2057400" cy="1200329"/>
            <a:chOff x="304800" y="1836003"/>
            <a:chExt cx="2057400" cy="1200329"/>
          </a:xfrm>
        </p:grpSpPr>
        <p:sp>
          <p:nvSpPr>
            <p:cNvPr id="21" name="TextBox 20"/>
            <p:cNvSpPr txBox="1"/>
            <p:nvPr/>
          </p:nvSpPr>
          <p:spPr>
            <a:xfrm>
              <a:off x="304800" y="184493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4.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5800" y="1836003"/>
              <a:ext cx="1676400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Minipreps</a:t>
              </a:r>
              <a:endPara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(day immediately following O/N)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spin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819400" y="4110335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If control plates have many colonies, screen more clones</a:t>
            </a:r>
          </a:p>
        </p:txBody>
      </p:sp>
      <p:grpSp>
        <p:nvGrpSpPr>
          <p:cNvPr id="24" name="Group 18"/>
          <p:cNvGrpSpPr/>
          <p:nvPr/>
        </p:nvGrpSpPr>
        <p:grpSpPr>
          <a:xfrm>
            <a:off x="304800" y="6539805"/>
            <a:ext cx="2057400" cy="461665"/>
            <a:chOff x="304800" y="1595735"/>
            <a:chExt cx="2057400" cy="461665"/>
          </a:xfrm>
        </p:grpSpPr>
        <p:sp>
          <p:nvSpPr>
            <p:cNvPr id="25" name="TextBox 24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5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5800" y="1595735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Test digests of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DNAs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971800" y="6592669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Use 1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DNA if concentration is over 200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ng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otherwise use 3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DNA, final reaction volume 10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endParaRPr lang="en-U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8" name="Group 24"/>
          <p:cNvGrpSpPr/>
          <p:nvPr/>
        </p:nvGrpSpPr>
        <p:grpSpPr>
          <a:xfrm>
            <a:off x="304800" y="7202269"/>
            <a:ext cx="2057400" cy="830997"/>
            <a:chOff x="304800" y="8389203"/>
            <a:chExt cx="2057400" cy="830997"/>
          </a:xfrm>
        </p:grpSpPr>
        <p:sp>
          <p:nvSpPr>
            <p:cNvPr id="29" name="TextBox 28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6.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5800" y="8389203"/>
              <a:ext cx="1676400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 of test digests, confirm bands are correct size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971800" y="7354669"/>
            <a:ext cx="4495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Add 2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6X DNA loading dye to each sample, load all 12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onto gel</a:t>
            </a:r>
          </a:p>
        </p:txBody>
      </p:sp>
      <p:grpSp>
        <p:nvGrpSpPr>
          <p:cNvPr id="32" name="Group 24"/>
          <p:cNvGrpSpPr/>
          <p:nvPr/>
        </p:nvGrpSpPr>
        <p:grpSpPr>
          <a:xfrm>
            <a:off x="304800" y="8204537"/>
            <a:ext cx="2057400" cy="1015663"/>
            <a:chOff x="304800" y="8389203"/>
            <a:chExt cx="2057400" cy="1015663"/>
          </a:xfrm>
        </p:grpSpPr>
        <p:sp>
          <p:nvSpPr>
            <p:cNvPr id="33" name="TextBox 32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7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5800" y="8389203"/>
              <a:ext cx="16764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If gel looks good, set up sequencing reactions for correct clones to confirm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971800" y="8192869"/>
            <a:ext cx="4495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Set up and run PCR program 1 before the date of sequencing plate (not any farther in advance)</a:t>
            </a: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Drop off sequencing reactions by 3pm on date of sequencing plate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Steps for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Quik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-Change mutagenesis</a:t>
            </a: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(site-directed mutagenesis, point mutation)</a:t>
            </a:r>
          </a:p>
        </p:txBody>
      </p:sp>
      <p:grpSp>
        <p:nvGrpSpPr>
          <p:cNvPr id="2" name="Group 18"/>
          <p:cNvGrpSpPr/>
          <p:nvPr/>
        </p:nvGrpSpPr>
        <p:grpSpPr>
          <a:xfrm>
            <a:off x="304800" y="1595735"/>
            <a:ext cx="2057400" cy="276999"/>
            <a:chOff x="304800" y="1595735"/>
            <a:chExt cx="2057400" cy="276999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15957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1595735"/>
              <a:ext cx="1676400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PCR amplification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3" name="Group 19"/>
          <p:cNvGrpSpPr/>
          <p:nvPr/>
        </p:nvGrpSpPr>
        <p:grpSpPr>
          <a:xfrm>
            <a:off x="304800" y="2858869"/>
            <a:ext cx="2057400" cy="722531"/>
            <a:chOff x="304800" y="2281535"/>
            <a:chExt cx="2057400" cy="722531"/>
          </a:xfrm>
        </p:grpSpPr>
        <p:sp>
          <p:nvSpPr>
            <p:cNvPr id="13" name="TextBox 12"/>
            <p:cNvSpPr txBox="1"/>
            <p:nvPr/>
          </p:nvSpPr>
          <p:spPr>
            <a:xfrm>
              <a:off x="304800" y="228153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5800" y="2357735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Agarose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gel, confirm product is correct size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9" name="Group 20"/>
          <p:cNvGrpSpPr/>
          <p:nvPr/>
        </p:nvGrpSpPr>
        <p:grpSpPr>
          <a:xfrm>
            <a:off x="304800" y="2089666"/>
            <a:ext cx="2057400" cy="501134"/>
            <a:chOff x="304800" y="3632537"/>
            <a:chExt cx="2057400" cy="501134"/>
          </a:xfrm>
        </p:grpSpPr>
        <p:sp>
          <p:nvSpPr>
            <p:cNvPr id="14" name="TextBox 13"/>
            <p:cNvSpPr txBox="1"/>
            <p:nvPr/>
          </p:nvSpPr>
          <p:spPr>
            <a:xfrm>
              <a:off x="304800" y="36325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2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3672006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Add 1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uL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of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DpnI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, digest for 1 hour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0" name="Group 21"/>
          <p:cNvGrpSpPr/>
          <p:nvPr/>
        </p:nvGrpSpPr>
        <p:grpSpPr>
          <a:xfrm>
            <a:off x="304800" y="3886200"/>
            <a:ext cx="2057400" cy="646331"/>
            <a:chOff x="304800" y="4787205"/>
            <a:chExt cx="2057400" cy="646331"/>
          </a:xfrm>
        </p:grpSpPr>
        <p:sp>
          <p:nvSpPr>
            <p:cNvPr id="15" name="TextBox 14"/>
            <p:cNvSpPr txBox="1"/>
            <p:nvPr/>
          </p:nvSpPr>
          <p:spPr>
            <a:xfrm>
              <a:off x="304800" y="4787205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4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5800" y="4787205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Transform into super-competent cells,</a:t>
              </a:r>
            </a:p>
          </p:txBody>
        </p:sp>
      </p:grpSp>
      <p:grpSp>
        <p:nvGrpSpPr>
          <p:cNvPr id="21" name="Group 22"/>
          <p:cNvGrpSpPr/>
          <p:nvPr/>
        </p:nvGrpSpPr>
        <p:grpSpPr>
          <a:xfrm>
            <a:off x="304800" y="4724400"/>
            <a:ext cx="2057400" cy="461665"/>
            <a:chOff x="304800" y="6375737"/>
            <a:chExt cx="2057400" cy="461665"/>
          </a:xfrm>
        </p:grpSpPr>
        <p:sp>
          <p:nvSpPr>
            <p:cNvPr id="16" name="TextBox 15"/>
            <p:cNvSpPr txBox="1"/>
            <p:nvPr/>
          </p:nvSpPr>
          <p:spPr>
            <a:xfrm>
              <a:off x="304800" y="6375737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5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5800" y="6375737"/>
              <a:ext cx="1676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12-16 hour overnight cultures</a:t>
              </a:r>
            </a:p>
          </p:txBody>
        </p:sp>
      </p:grpSp>
      <p:grpSp>
        <p:nvGrpSpPr>
          <p:cNvPr id="22" name="Group 23"/>
          <p:cNvGrpSpPr/>
          <p:nvPr/>
        </p:nvGrpSpPr>
        <p:grpSpPr>
          <a:xfrm>
            <a:off x="304800" y="5414665"/>
            <a:ext cx="2057400" cy="1384995"/>
            <a:chOff x="304800" y="6324600"/>
            <a:chExt cx="2057400" cy="1384995"/>
          </a:xfrm>
        </p:grpSpPr>
        <p:sp>
          <p:nvSpPr>
            <p:cNvPr id="17" name="TextBox 16"/>
            <p:cNvSpPr txBox="1"/>
            <p:nvPr/>
          </p:nvSpPr>
          <p:spPr>
            <a:xfrm>
              <a:off x="304800" y="6324600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6.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5800" y="6324600"/>
              <a:ext cx="1676400" cy="13849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Minipreps</a:t>
              </a:r>
              <a:endPara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(day immediately following O/N)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(use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Qiaprep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spin </a:t>
              </a:r>
              <a:r>
                <a:rPr lang="en-US" sz="1200" dirty="0" err="1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miniprep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kit)</a:t>
              </a:r>
            </a:p>
            <a:p>
              <a:pPr algn="ctr"/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Measure DNA conc.</a:t>
              </a:r>
            </a:p>
            <a:p>
              <a:pPr algn="ctr"/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971800" y="4752201"/>
            <a:ext cx="44958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Start 4-6 cultures from agar plate</a:t>
            </a:r>
          </a:p>
        </p:txBody>
      </p:sp>
      <p:grpSp>
        <p:nvGrpSpPr>
          <p:cNvPr id="34" name="Group 24"/>
          <p:cNvGrpSpPr/>
          <p:nvPr/>
        </p:nvGrpSpPr>
        <p:grpSpPr>
          <a:xfrm>
            <a:off x="304800" y="7022068"/>
            <a:ext cx="2057400" cy="646331"/>
            <a:chOff x="304800" y="8389203"/>
            <a:chExt cx="2057400" cy="646331"/>
          </a:xfrm>
        </p:grpSpPr>
        <p:sp>
          <p:nvSpPr>
            <p:cNvPr id="35" name="TextBox 34"/>
            <p:cNvSpPr txBox="1"/>
            <p:nvPr/>
          </p:nvSpPr>
          <p:spPr>
            <a:xfrm>
              <a:off x="304800" y="8389203"/>
              <a:ext cx="381000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7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.</a:t>
              </a:r>
              <a:endParaRPr lang="en-US" sz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85800" y="8389203"/>
              <a:ext cx="16764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S</a:t>
              </a:r>
              <a:r>
                <a:rPr lang="en-US" sz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et up sequencing reactions for clones to confirm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971800" y="7010400"/>
            <a:ext cx="4495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Set up and run PCR program 1 before the date of sequencing plate (not any farther in advance)</a:t>
            </a:r>
          </a:p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Drop off sequencing reactions by 3pm on date of sequencing plate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971800" y="2209800"/>
            <a:ext cx="44958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 not let digest go for over 1 hour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7010400" cy="963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Molecular cloning overview</a:t>
            </a:r>
            <a:endParaRPr lang="en-US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This handbook is a guide- your experiments may be different, depending on what DNAs are used, and the final outcome of samples</a:t>
            </a: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Last updated 2012 03 19 Melissa Illingworth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795</Words>
  <Application>Microsoft Office PowerPoint</Application>
  <PresentationFormat>Custom</PresentationFormat>
  <Paragraphs>148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MELISSA LAB</dc:creator>
  <cp:lastModifiedBy>MELISSA LAB</cp:lastModifiedBy>
  <cp:revision>14</cp:revision>
  <dcterms:created xsi:type="dcterms:W3CDTF">2012-03-19T13:31:06Z</dcterms:created>
  <dcterms:modified xsi:type="dcterms:W3CDTF">2012-03-19T14:58:12Z</dcterms:modified>
</cp:coreProperties>
</file>